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Override PartName="/ppt/slides/slide11.xml" ContentType="application/vnd.openxmlformats-officedocument.presentationml.slide+xml"/>
  <Default Extension="xml" ContentType="application/xml"/>
  <Override PartName="/ppt/slides/slide9.xml" ContentType="application/vnd.openxmlformats-officedocument.presentationml.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s/slide18.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s/slide16.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9.xml" ContentType="application/vnd.openxmlformats-officedocument.presentationml.slideLayout+xml"/>
  <Override PartName="/ppt/notesSlides/notesSlide2.xml" ContentType="application/vnd.openxmlformats-officedocument.presentationml.notesSlide+xml"/>
  <Override PartName="/ppt/slideLayouts/slideLayout7.xml" ContentType="application/vnd.openxmlformats-officedocument.presentationml.slideLayout+xml"/>
  <Override PartName="/ppt/slides/slide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Lst>
  <p:notesMasterIdLst>
    <p:notesMasterId r:id="rId20"/>
  </p:notesMasterIdLst>
  <p:sldIdLst>
    <p:sldId id="271" r:id="rId2"/>
    <p:sldId id="277" r:id="rId3"/>
    <p:sldId id="281" r:id="rId4"/>
    <p:sldId id="274" r:id="rId5"/>
    <p:sldId id="287" r:id="rId6"/>
    <p:sldId id="288" r:id="rId7"/>
    <p:sldId id="278" r:id="rId8"/>
    <p:sldId id="270" r:id="rId9"/>
    <p:sldId id="275" r:id="rId10"/>
    <p:sldId id="276" r:id="rId11"/>
    <p:sldId id="282" r:id="rId12"/>
    <p:sldId id="272" r:id="rId13"/>
    <p:sldId id="266" r:id="rId14"/>
    <p:sldId id="268" r:id="rId15"/>
    <p:sldId id="279" r:id="rId16"/>
    <p:sldId id="283" r:id="rId17"/>
    <p:sldId id="265" r:id="rId18"/>
    <p:sldId id="273"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S PGothic" pitchFamily="34" charset="-128"/>
        <a:cs typeface="+mn-cs"/>
      </a:defRPr>
    </a:lvl1pPr>
    <a:lvl2pPr marL="457200" algn="l" rtl="0" fontAlgn="base">
      <a:spcBef>
        <a:spcPct val="0"/>
      </a:spcBef>
      <a:spcAft>
        <a:spcPct val="0"/>
      </a:spcAft>
      <a:defRPr kern="1200">
        <a:solidFill>
          <a:schemeClr val="tx1"/>
        </a:solidFill>
        <a:latin typeface="Calibri" pitchFamily="34" charset="0"/>
        <a:ea typeface="MS PGothic" pitchFamily="34" charset="-128"/>
        <a:cs typeface="+mn-cs"/>
      </a:defRPr>
    </a:lvl2pPr>
    <a:lvl3pPr marL="914400" algn="l" rtl="0" fontAlgn="base">
      <a:spcBef>
        <a:spcPct val="0"/>
      </a:spcBef>
      <a:spcAft>
        <a:spcPct val="0"/>
      </a:spcAft>
      <a:defRPr kern="1200">
        <a:solidFill>
          <a:schemeClr val="tx1"/>
        </a:solidFill>
        <a:latin typeface="Calibri" pitchFamily="34" charset="0"/>
        <a:ea typeface="MS PGothic" pitchFamily="34" charset="-128"/>
        <a:cs typeface="+mn-cs"/>
      </a:defRPr>
    </a:lvl3pPr>
    <a:lvl4pPr marL="1371600" algn="l" rtl="0" fontAlgn="base">
      <a:spcBef>
        <a:spcPct val="0"/>
      </a:spcBef>
      <a:spcAft>
        <a:spcPct val="0"/>
      </a:spcAft>
      <a:defRPr kern="1200">
        <a:solidFill>
          <a:schemeClr val="tx1"/>
        </a:solidFill>
        <a:latin typeface="Calibri" pitchFamily="34" charset="0"/>
        <a:ea typeface="MS PGothic" pitchFamily="34" charset="-128"/>
        <a:cs typeface="+mn-cs"/>
      </a:defRPr>
    </a:lvl4pPr>
    <a:lvl5pPr marL="1828800" algn="l" rtl="0" fontAlgn="base">
      <a:spcBef>
        <a:spcPct val="0"/>
      </a:spcBef>
      <a:spcAft>
        <a:spcPct val="0"/>
      </a:spcAft>
      <a:defRPr kern="1200">
        <a:solidFill>
          <a:schemeClr val="tx1"/>
        </a:solidFill>
        <a:latin typeface="Calibri" pitchFamily="34" charset="0"/>
        <a:ea typeface="MS PGothic" pitchFamily="34" charset="-128"/>
        <a:cs typeface="+mn-cs"/>
      </a:defRPr>
    </a:lvl5pPr>
    <a:lvl6pPr marL="2286000" algn="l" defTabSz="914400" rtl="0" eaLnBrk="1" latinLnBrk="0" hangingPunct="1">
      <a:defRPr kern="1200">
        <a:solidFill>
          <a:schemeClr val="tx1"/>
        </a:solidFill>
        <a:latin typeface="Calibri" pitchFamily="34" charset="0"/>
        <a:ea typeface="MS PGothic" pitchFamily="34" charset="-128"/>
        <a:cs typeface="+mn-cs"/>
      </a:defRPr>
    </a:lvl6pPr>
    <a:lvl7pPr marL="2743200" algn="l" defTabSz="914400" rtl="0" eaLnBrk="1" latinLnBrk="0" hangingPunct="1">
      <a:defRPr kern="1200">
        <a:solidFill>
          <a:schemeClr val="tx1"/>
        </a:solidFill>
        <a:latin typeface="Calibri" pitchFamily="34" charset="0"/>
        <a:ea typeface="MS PGothic" pitchFamily="34" charset="-128"/>
        <a:cs typeface="+mn-cs"/>
      </a:defRPr>
    </a:lvl7pPr>
    <a:lvl8pPr marL="3200400" algn="l" defTabSz="914400" rtl="0" eaLnBrk="1" latinLnBrk="0" hangingPunct="1">
      <a:defRPr kern="1200">
        <a:solidFill>
          <a:schemeClr val="tx1"/>
        </a:solidFill>
        <a:latin typeface="Calibri" pitchFamily="34" charset="0"/>
        <a:ea typeface="MS PGothic" pitchFamily="34" charset="-128"/>
        <a:cs typeface="+mn-cs"/>
      </a:defRPr>
    </a:lvl8pPr>
    <a:lvl9pPr marL="3657600" algn="l" defTabSz="914400" rtl="0" eaLnBrk="1" latinLnBrk="0" hangingPunct="1">
      <a:defRPr kern="1200">
        <a:solidFill>
          <a:schemeClr val="tx1"/>
        </a:solidFill>
        <a:latin typeface="Calibri"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prstClr val="red"/>
    </p:penClr>
    <p:extLst>
      <p:ext uri="{EC167BDD-8182-4AB7-AECC-EB403E3ABB37}">
        <p14:laserClr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a:srgbClr val="FF0000"/>
        </p14:laserClr>
      </p:ext>
      <p:ext uri="{2FDB2607-1784-4EEB-B798-7EB5836EED8A}">
        <p14:showMediaCtrls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
      </p:ext>
    </p:extLst>
  </p:showPr>
  <p:clrMru>
    <a:srgbClr val="FFFFCC"/>
    <a:srgbClr val="FFFF99"/>
    <a:srgbClr val="FF9900"/>
    <a:srgbClr val="FFCC00"/>
  </p:clrMru>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p:cViewPr>
        <p:scale>
          <a:sx n="75" d="100"/>
          <a:sy n="75" d="100"/>
        </p:scale>
        <p:origin x="-968" y="-248"/>
      </p:cViewPr>
      <p:guideLst>
        <p:guide orient="horz" pos="2160"/>
        <p:guide pos="2880"/>
      </p:guideLst>
    </p:cSldViewPr>
  </p:slideViewPr>
  <p:notesTextViewPr>
    <p:cViewPr>
      <p:scale>
        <a:sx n="1" d="1"/>
        <a:sy n="1" d="1"/>
      </p:scale>
      <p:origin x="0" y="0"/>
    </p:cViewPr>
  </p:notesTextViewPr>
  <p:sorterViewPr>
    <p:cViewPr>
      <p:scale>
        <a:sx n="150" d="100"/>
        <a:sy n="150" d="100"/>
      </p:scale>
      <p:origin x="0" y="0"/>
    </p:cViewPr>
  </p:sorter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8EF76BC-C25C-48B9-BFB8-F99C1D205E61}" type="datetimeFigureOut">
              <a:rPr lang="en-US" smtClean="0"/>
              <a:pPr/>
              <a:t>5/7/15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AC03EB-902A-48B5-B78C-B91A5D325562}" type="slidenum">
              <a:rPr lang="en-US" smtClean="0"/>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900088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8AC03EB-902A-48B5-B78C-B91A5D325562}" type="slidenum">
              <a:rPr lang="en-US" smtClean="0"/>
              <a:pPr/>
              <a:t>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8AC03EB-902A-48B5-B78C-B91A5D325562}" type="slidenum">
              <a:rPr lang="en-US" smtClean="0"/>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1906013B-1F3E-4F22-A6E6-7AD4B32FAEAA}" type="datetimeFigureOut">
              <a:rPr lang="en-US"/>
              <a:pPr/>
              <a:t>5/7/15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426A1FC-9D06-4718-87FC-6F43531AA30A}"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60FBD5DC-FC81-4B4D-B22A-687D551770EE}" type="datetimeFigureOut">
              <a:rPr lang="en-US"/>
              <a:pPr/>
              <a:t>5/7/15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22CED77-B69B-4E40-A68B-5F10D76D6EEF}"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17D2D76C-8374-4A0E-9E99-91BCF9556716}" type="datetimeFigureOut">
              <a:rPr lang="en-US"/>
              <a:pPr/>
              <a:t>5/7/15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FE8BCC7-46B6-45EB-96A5-B412955E53A4}"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14B7E2E7-F5E0-486C-A394-971000CE0BB6}" type="datetimeFigureOut">
              <a:rPr lang="en-US"/>
              <a:pPr/>
              <a:t>5/7/15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C3FCA1E-532F-4F43-942E-8814403200B0}"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D434CB89-1935-4C12-8362-00E79317A014}" type="datetimeFigureOut">
              <a:rPr lang="en-US"/>
              <a:pPr/>
              <a:t>5/7/15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F95D391-E4A4-4ACF-8B7A-F160D878724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914081BB-635B-4081-9215-A9676B4E25A7}" type="datetimeFigureOut">
              <a:rPr lang="en-US"/>
              <a:pPr/>
              <a:t>5/7/15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B70B9DAB-C334-4CB1-883E-67AB4EAA3FAE}"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B7C9E1F7-5DF6-4306-87F1-C50DF73D98CB}" type="datetimeFigureOut">
              <a:rPr lang="en-US"/>
              <a:pPr/>
              <a:t>5/7/15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FCC8C17B-5CD7-4DA6-91FE-51BF0BEB29EA}"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7A50BF2C-735F-495A-9385-6D99B6C04DD2}" type="datetimeFigureOut">
              <a:rPr lang="en-US"/>
              <a:pPr/>
              <a:t>5/7/15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B913B3E2-033D-4F50-9D4A-AA30B8DBADEF}"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F9CA2ED7-763C-4E63-BE0D-46CE34004167}" type="datetimeFigureOut">
              <a:rPr lang="en-US"/>
              <a:pPr/>
              <a:t>5/7/15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F3712B9F-7D8F-4C1F-B84C-EFA57AF2BB5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2C9D0705-AC95-4254-9C98-E91BA100CFBF}" type="datetimeFigureOut">
              <a:rPr lang="en-US"/>
              <a:pPr/>
              <a:t>5/7/15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B27E0198-6194-4F33-9898-00C108C9EF70}"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092AC812-0308-425B-B62C-4D1F496BAD1D}" type="datetimeFigureOut">
              <a:rPr lang="en-US"/>
              <a:pPr/>
              <a:t>5/7/15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B1E553E-081C-46F7-95EE-76D476A1E115}"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BF1379DE-08FE-4FD6-8EA9-E9A992A303D9}" type="datetimeFigureOut">
              <a:rPr lang="en-US"/>
              <a:pPr/>
              <a:t>5/7/15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348DCE0C-7778-423B-B827-41CA5C785FFB}" type="slidenum">
              <a:rPr lang="en-US"/>
              <a:pPr/>
              <a:t>‹#›</a:t>
            </a:fld>
            <a:endParaRPr lang="en-US"/>
          </a:p>
        </p:txBody>
      </p:sp>
      <p:pic>
        <p:nvPicPr>
          <p:cNvPr id="7" name="Picture 2"/>
          <p:cNvPicPr>
            <a:picLocks noChangeAspect="1" noChangeArrowheads="1"/>
          </p:cNvPicPr>
          <p:nvPr userDrawn="1"/>
        </p:nvPicPr>
        <p:blipFill>
          <a:blip r:embed="rId13">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rcRect/>
          <a:stretch>
            <a:fillRect/>
          </a:stretch>
        </p:blipFill>
        <p:spPr bwMode="auto">
          <a:xfrm>
            <a:off x="-25400" y="0"/>
            <a:ext cx="9245600" cy="6934200"/>
          </a:xfrm>
          <a:prstGeom prst="rect">
            <a:avLst/>
          </a:prstGeom>
          <a:noFill/>
          <a:ln>
            <a:noFill/>
          </a:ln>
          <a:effectLst/>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chemeClr val="accent1"/>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chemeClr val="tx1"/>
                </a:solidFill>
                <a:miter lim="800000"/>
                <a:headEnd/>
                <a:tailEnd/>
              </a14:hiddenLine>
            </a:ext>
            <a:ext uri="{AF507438-7753-43e0-B8FC-AC1667EBCBE1}">
              <a14:hiddenEffects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S PGothic" pitchFamily="34" charset="-128"/>
          <a:cs typeface="ＭＳ Ｐゴシック" charset="0"/>
        </a:defRPr>
      </a:lvl1pPr>
      <a:lvl2pPr algn="ctr"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2pPr>
      <a:lvl3pPr algn="ctr"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3pPr>
      <a:lvl4pPr algn="ctr"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4pPr>
      <a:lvl5pPr algn="ctr"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5pPr>
      <a:lvl6pPr marL="457200" algn="ctr"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4600" y="2590800"/>
            <a:ext cx="2362200" cy="990600"/>
          </a:xfrm>
        </p:spPr>
        <p:txBody>
          <a:bodyPr/>
          <a:lstStyle/>
          <a:p>
            <a:pPr>
              <a:buNone/>
            </a:pPr>
            <a:r>
              <a:rPr lang="en-US" sz="4400" b="1" dirty="0" smtClean="0">
                <a:solidFill>
                  <a:srgbClr val="FFCC00"/>
                </a:solidFill>
              </a:rPr>
              <a:t>Bhajans</a:t>
            </a:r>
            <a:endParaRPr lang="en-US" sz="5400" b="1" dirty="0">
              <a:solidFill>
                <a:srgbClr val="FFCC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09600"/>
            <a:ext cx="8915400" cy="6248400"/>
          </a:xfrm>
        </p:spPr>
        <p:txBody>
          <a:bodyPr/>
          <a:lstStyle/>
          <a:p>
            <a:pPr marL="0" indent="0">
              <a:spcBef>
                <a:spcPts val="0"/>
              </a:spcBef>
              <a:buNone/>
            </a:pPr>
            <a:r>
              <a:rPr lang="en-US" dirty="0" smtClean="0">
                <a:solidFill>
                  <a:srgbClr val="FFCC00"/>
                </a:solidFill>
              </a:rPr>
              <a:t>“When the chanting of the Name is </a:t>
            </a:r>
          </a:p>
          <a:p>
            <a:pPr marL="0" indent="0">
              <a:spcBef>
                <a:spcPts val="0"/>
              </a:spcBef>
              <a:buNone/>
            </a:pPr>
            <a:r>
              <a:rPr lang="en-US" dirty="0" smtClean="0">
                <a:solidFill>
                  <a:srgbClr val="FFCC00"/>
                </a:solidFill>
              </a:rPr>
              <a:t>done in community singing, it should </a:t>
            </a:r>
          </a:p>
          <a:p>
            <a:pPr marL="0" indent="0">
              <a:spcBef>
                <a:spcPts val="0"/>
              </a:spcBef>
              <a:buNone/>
            </a:pPr>
            <a:r>
              <a:rPr lang="en-US" dirty="0" smtClean="0">
                <a:solidFill>
                  <a:srgbClr val="FFCC00"/>
                </a:solidFill>
              </a:rPr>
              <a:t>be in a form in which the entire group </a:t>
            </a:r>
          </a:p>
          <a:p>
            <a:pPr marL="0" indent="0">
              <a:spcBef>
                <a:spcPts val="0"/>
              </a:spcBef>
              <a:buNone/>
            </a:pPr>
            <a:r>
              <a:rPr lang="en-US" dirty="0" smtClean="0">
                <a:solidFill>
                  <a:srgbClr val="FFCC00"/>
                </a:solidFill>
              </a:rPr>
              <a:t>can participate easily. The tune, the </a:t>
            </a:r>
          </a:p>
          <a:p>
            <a:pPr marL="0" indent="0">
              <a:spcBef>
                <a:spcPts val="0"/>
              </a:spcBef>
              <a:buNone/>
            </a:pPr>
            <a:r>
              <a:rPr lang="en-US" dirty="0" smtClean="0">
                <a:solidFill>
                  <a:srgbClr val="FFCC00"/>
                </a:solidFill>
              </a:rPr>
              <a:t>rhythm, etc. should be such that all </a:t>
            </a:r>
          </a:p>
          <a:p>
            <a:pPr marL="0" indent="0">
              <a:spcBef>
                <a:spcPts val="0"/>
              </a:spcBef>
              <a:buNone/>
            </a:pPr>
            <a:r>
              <a:rPr lang="en-US" dirty="0" smtClean="0">
                <a:solidFill>
                  <a:srgbClr val="FFCC00"/>
                </a:solidFill>
              </a:rPr>
              <a:t>can follow the bhajan. </a:t>
            </a:r>
          </a:p>
          <a:p>
            <a:pPr marL="0" indent="0">
              <a:spcBef>
                <a:spcPts val="0"/>
              </a:spcBef>
              <a:buNone/>
            </a:pPr>
            <a:endParaRPr lang="en-US" dirty="0" smtClean="0">
              <a:solidFill>
                <a:srgbClr val="FFCC00"/>
              </a:solidFill>
            </a:endParaRPr>
          </a:p>
          <a:p>
            <a:pPr marL="0" indent="0">
              <a:spcBef>
                <a:spcPts val="0"/>
              </a:spcBef>
              <a:buNone/>
            </a:pPr>
            <a:r>
              <a:rPr lang="en-US" dirty="0" smtClean="0">
                <a:solidFill>
                  <a:srgbClr val="FFCC00"/>
                </a:solidFill>
              </a:rPr>
              <a:t>……When all the devotees participate in the bhajan, the vibrations that are produced will generate joy and harmony.”</a:t>
            </a:r>
          </a:p>
          <a:p>
            <a:pPr marL="0" indent="0">
              <a:spcBef>
                <a:spcPts val="0"/>
              </a:spcBef>
              <a:buNone/>
            </a:pPr>
            <a:endParaRPr lang="en-US" b="1" dirty="0" smtClean="0">
              <a:solidFill>
                <a:srgbClr val="FFCC00"/>
              </a:solidFill>
            </a:endParaRPr>
          </a:p>
          <a:p>
            <a:pPr algn="r">
              <a:spcBef>
                <a:spcPts val="0"/>
              </a:spcBef>
              <a:buNone/>
            </a:pPr>
            <a:r>
              <a:rPr lang="en-US" sz="2800" dirty="0" smtClean="0">
                <a:solidFill>
                  <a:srgbClr val="FFCC00"/>
                </a:solidFill>
              </a:rPr>
              <a:t>Divine Discourse: November 8, 1996</a:t>
            </a:r>
            <a:endParaRPr lang="en-US" dirty="0">
              <a:solidFill>
                <a:srgbClr val="FFCC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533400"/>
            <a:ext cx="8763000" cy="5440363"/>
          </a:xfrm>
        </p:spPr>
        <p:txBody>
          <a:bodyPr/>
          <a:lstStyle/>
          <a:p>
            <a:pPr marL="0" indent="0">
              <a:spcBef>
                <a:spcPts val="0"/>
              </a:spcBef>
              <a:buNone/>
            </a:pPr>
            <a:r>
              <a:rPr lang="en-US" dirty="0" smtClean="0">
                <a:solidFill>
                  <a:srgbClr val="FFCC00"/>
                </a:solidFill>
              </a:rPr>
              <a:t>“The singing should be vibrant </a:t>
            </a:r>
          </a:p>
          <a:p>
            <a:pPr marL="0" indent="0">
              <a:spcBef>
                <a:spcPts val="0"/>
              </a:spcBef>
              <a:buNone/>
            </a:pPr>
            <a:r>
              <a:rPr lang="en-US" dirty="0" smtClean="0">
                <a:solidFill>
                  <a:srgbClr val="FFCC00"/>
                </a:solidFill>
              </a:rPr>
              <a:t>and soulful and not mechanical </a:t>
            </a:r>
          </a:p>
          <a:p>
            <a:pPr marL="0" indent="0">
              <a:spcBef>
                <a:spcPts val="0"/>
              </a:spcBef>
              <a:buNone/>
            </a:pPr>
            <a:r>
              <a:rPr lang="en-US" dirty="0" smtClean="0">
                <a:solidFill>
                  <a:srgbClr val="FFCC00"/>
                </a:solidFill>
              </a:rPr>
              <a:t>or drawling and uninspiring. It </a:t>
            </a:r>
          </a:p>
          <a:p>
            <a:pPr marL="0" indent="0">
              <a:spcBef>
                <a:spcPts val="0"/>
              </a:spcBef>
              <a:buNone/>
            </a:pPr>
            <a:r>
              <a:rPr lang="en-US" dirty="0" smtClean="0">
                <a:solidFill>
                  <a:srgbClr val="FFCC00"/>
                </a:solidFill>
              </a:rPr>
              <a:t>should combine </a:t>
            </a:r>
            <a:r>
              <a:rPr lang="en-US" dirty="0" err="1" smtClean="0">
                <a:solidFill>
                  <a:srgbClr val="FFCC00"/>
                </a:solidFill>
              </a:rPr>
              <a:t>bhava</a:t>
            </a:r>
            <a:r>
              <a:rPr lang="en-US" dirty="0" smtClean="0">
                <a:solidFill>
                  <a:srgbClr val="FFCC00"/>
                </a:solidFill>
              </a:rPr>
              <a:t> (feeling), </a:t>
            </a:r>
          </a:p>
          <a:p>
            <a:pPr marL="0" indent="0">
              <a:spcBef>
                <a:spcPts val="0"/>
              </a:spcBef>
              <a:buNone/>
            </a:pPr>
            <a:r>
              <a:rPr lang="en-US" dirty="0" smtClean="0">
                <a:solidFill>
                  <a:srgbClr val="FFCC00"/>
                </a:solidFill>
              </a:rPr>
              <a:t>raga (melody) and </a:t>
            </a:r>
            <a:r>
              <a:rPr lang="en-US" dirty="0" err="1" smtClean="0">
                <a:solidFill>
                  <a:srgbClr val="FFCC00"/>
                </a:solidFill>
              </a:rPr>
              <a:t>tala</a:t>
            </a:r>
            <a:r>
              <a:rPr lang="en-US" dirty="0" smtClean="0">
                <a:solidFill>
                  <a:srgbClr val="FFCC00"/>
                </a:solidFill>
              </a:rPr>
              <a:t> (rhythm). </a:t>
            </a:r>
          </a:p>
          <a:p>
            <a:pPr marL="0" indent="0">
              <a:spcBef>
                <a:spcPts val="0"/>
              </a:spcBef>
              <a:buNone/>
            </a:pPr>
            <a:endParaRPr lang="en-US" dirty="0" smtClean="0">
              <a:solidFill>
                <a:srgbClr val="FFCC00"/>
              </a:solidFill>
            </a:endParaRPr>
          </a:p>
          <a:p>
            <a:pPr marL="0" indent="0">
              <a:spcBef>
                <a:spcPts val="0"/>
              </a:spcBef>
              <a:buNone/>
            </a:pPr>
            <a:r>
              <a:rPr lang="en-US" dirty="0" smtClean="0">
                <a:solidFill>
                  <a:srgbClr val="FFCC00"/>
                </a:solidFill>
              </a:rPr>
              <a:t>What delight can be experienced when all sing in chorus, with the same feeling, in the same tune and to the same timing! When there is such unity the divine can be experienced</a:t>
            </a:r>
            <a:r>
              <a:rPr lang="en-US" i="1" dirty="0" smtClean="0">
                <a:solidFill>
                  <a:srgbClr val="FFCC00"/>
                </a:solidFill>
              </a:rPr>
              <a:t>.”</a:t>
            </a:r>
          </a:p>
          <a:p>
            <a:pPr marL="0" indent="0">
              <a:spcBef>
                <a:spcPts val="0"/>
              </a:spcBef>
              <a:buNone/>
            </a:pPr>
            <a:endParaRPr lang="en-US" i="1" dirty="0" smtClean="0">
              <a:solidFill>
                <a:srgbClr val="FFCC00"/>
              </a:solidFill>
            </a:endParaRPr>
          </a:p>
          <a:p>
            <a:pPr marL="0" indent="0" algn="r">
              <a:spcBef>
                <a:spcPts val="0"/>
              </a:spcBef>
              <a:buNone/>
            </a:pPr>
            <a:r>
              <a:rPr lang="en-US" sz="2800" dirty="0" smtClean="0">
                <a:solidFill>
                  <a:srgbClr val="FFCC00"/>
                </a:solidFill>
              </a:rPr>
              <a:t>Divine Discourse: November 8, 1996</a:t>
            </a:r>
          </a:p>
          <a:p>
            <a:pPr marL="0" indent="0">
              <a:spcBef>
                <a:spcPts val="0"/>
              </a:spcBef>
              <a:buNone/>
            </a:pPr>
            <a:endParaRPr lang="en-US" i="1" dirty="0" smtClean="0">
              <a:solidFill>
                <a:srgbClr val="FFCC00"/>
              </a:solidFill>
            </a:endParaRP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3"/>
          <p:cNvSpPr/>
          <p:nvPr/>
        </p:nvSpPr>
        <p:spPr>
          <a:xfrm>
            <a:off x="228600" y="0"/>
            <a:ext cx="8686800" cy="6986527"/>
          </a:xfrm>
          <a:prstGeom prst="rect">
            <a:avLst/>
          </a:prstGeom>
        </p:spPr>
        <p:txBody>
          <a:bodyPr wrap="square">
            <a:spAutoFit/>
          </a:bodyPr>
          <a:lstStyle/>
          <a:p>
            <a:r>
              <a:rPr lang="en-US" sz="3200" dirty="0" smtClean="0">
                <a:solidFill>
                  <a:srgbClr val="FFCC00"/>
                </a:solidFill>
              </a:rPr>
              <a:t>“If you sing alone in your shrine,</a:t>
            </a:r>
          </a:p>
          <a:p>
            <a:r>
              <a:rPr lang="en-US" sz="3200" dirty="0" smtClean="0">
                <a:solidFill>
                  <a:srgbClr val="FFCC00"/>
                </a:solidFill>
              </a:rPr>
              <a:t> the vibrations return to you as </a:t>
            </a:r>
          </a:p>
          <a:p>
            <a:r>
              <a:rPr lang="en-US" sz="3200" dirty="0" smtClean="0">
                <a:solidFill>
                  <a:srgbClr val="FFCC00"/>
                </a:solidFill>
              </a:rPr>
              <a:t>reaction. But in community singing, </a:t>
            </a:r>
          </a:p>
          <a:p>
            <a:r>
              <a:rPr lang="en-US" sz="3200" dirty="0" smtClean="0">
                <a:solidFill>
                  <a:srgbClr val="FFCC00"/>
                </a:solidFill>
              </a:rPr>
              <a:t>what you have is not a reaction </a:t>
            </a:r>
          </a:p>
          <a:p>
            <a:r>
              <a:rPr lang="en-US" sz="3200" dirty="0" smtClean="0">
                <a:solidFill>
                  <a:srgbClr val="FFCC00"/>
                </a:solidFill>
              </a:rPr>
              <a:t>but a wave of vibrations. They </a:t>
            </a:r>
          </a:p>
          <a:p>
            <a:r>
              <a:rPr lang="en-US" sz="3200" dirty="0" smtClean="0">
                <a:solidFill>
                  <a:srgbClr val="FFCC00"/>
                </a:solidFill>
              </a:rPr>
              <a:t>enter into the atmosphere and </a:t>
            </a:r>
          </a:p>
          <a:p>
            <a:r>
              <a:rPr lang="en-US" sz="3200" dirty="0" smtClean="0">
                <a:solidFill>
                  <a:srgbClr val="FFCC00"/>
                </a:solidFill>
              </a:rPr>
              <a:t>purify the polluted air.”</a:t>
            </a:r>
          </a:p>
          <a:p>
            <a:endParaRPr lang="en-US" sz="3200" dirty="0" smtClean="0">
              <a:solidFill>
                <a:srgbClr val="FFCC00"/>
              </a:solidFill>
            </a:endParaRPr>
          </a:p>
          <a:p>
            <a:r>
              <a:rPr lang="en-US" sz="3200" dirty="0" smtClean="0">
                <a:solidFill>
                  <a:srgbClr val="FFCC00"/>
                </a:solidFill>
              </a:rPr>
              <a:t>“The atmosphere today is polluted by bad thoughts and feelings. When you sing the glory of God, the bad germs in the air are destroyed and the air gets purified by a treatment with antibiotics as it were.”</a:t>
            </a:r>
          </a:p>
          <a:p>
            <a:endParaRPr lang="en-US" sz="3200" dirty="0" smtClean="0">
              <a:solidFill>
                <a:srgbClr val="FFCC00"/>
              </a:solidFill>
            </a:endParaRPr>
          </a:p>
          <a:p>
            <a:pPr algn="r"/>
            <a:r>
              <a:rPr lang="en-US" sz="2800" dirty="0" smtClean="0">
                <a:solidFill>
                  <a:srgbClr val="FFCC00"/>
                </a:solidFill>
              </a:rPr>
              <a:t>Divine Discourse: October 11, 1994</a:t>
            </a:r>
            <a:endParaRPr lang="en-US" sz="2800" dirty="0">
              <a:solidFill>
                <a:srgbClr val="FFCC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3"/>
          <p:cNvSpPr/>
          <p:nvPr/>
        </p:nvSpPr>
        <p:spPr>
          <a:xfrm>
            <a:off x="0" y="76200"/>
            <a:ext cx="9144000" cy="6494085"/>
          </a:xfrm>
          <a:prstGeom prst="rect">
            <a:avLst/>
          </a:prstGeom>
        </p:spPr>
        <p:txBody>
          <a:bodyPr wrap="square">
            <a:spAutoFit/>
          </a:bodyPr>
          <a:lstStyle/>
          <a:p>
            <a:r>
              <a:rPr lang="en-US" sz="3200" dirty="0" smtClean="0">
                <a:solidFill>
                  <a:srgbClr val="FFCC00"/>
                </a:solidFill>
              </a:rPr>
              <a:t>“You should sanctify yourself and</a:t>
            </a:r>
          </a:p>
          <a:p>
            <a:r>
              <a:rPr lang="en-US" sz="3200" dirty="0" smtClean="0">
                <a:solidFill>
                  <a:srgbClr val="FFCC00"/>
                </a:solidFill>
              </a:rPr>
              <a:t> the atmosphere around by </a:t>
            </a:r>
          </a:p>
          <a:p>
            <a:r>
              <a:rPr lang="en-US" sz="3200" dirty="0" smtClean="0">
                <a:solidFill>
                  <a:srgbClr val="FFCC00"/>
                </a:solidFill>
              </a:rPr>
              <a:t>chanting the divine name. </a:t>
            </a:r>
          </a:p>
          <a:p>
            <a:endParaRPr lang="en-US" sz="3200" dirty="0" smtClean="0">
              <a:solidFill>
                <a:srgbClr val="FFCC00"/>
              </a:solidFill>
            </a:endParaRPr>
          </a:p>
          <a:p>
            <a:r>
              <a:rPr lang="en-US" sz="3200" dirty="0" smtClean="0">
                <a:solidFill>
                  <a:srgbClr val="FFCC00"/>
                </a:solidFill>
              </a:rPr>
              <a:t>What is the purpose of doing </a:t>
            </a:r>
          </a:p>
          <a:p>
            <a:r>
              <a:rPr lang="en-US" sz="3200" dirty="0" smtClean="0">
                <a:solidFill>
                  <a:srgbClr val="FFCC00"/>
                </a:solidFill>
              </a:rPr>
              <a:t>Bhajans? </a:t>
            </a:r>
          </a:p>
          <a:p>
            <a:endParaRPr lang="en-US" sz="3200" dirty="0" smtClean="0">
              <a:solidFill>
                <a:srgbClr val="FFCC00"/>
              </a:solidFill>
            </a:endParaRPr>
          </a:p>
          <a:p>
            <a:r>
              <a:rPr lang="en-US" sz="3200" dirty="0" smtClean="0">
                <a:solidFill>
                  <a:srgbClr val="FFCC00"/>
                </a:solidFill>
              </a:rPr>
              <a:t>Chanting of the divine name purifies the atmosphere by sending sacred vibrations in to it. These vibrations, set off by the chanting of the divine name, destroy evil and impure feelings deeply ingrained in man.” </a:t>
            </a:r>
          </a:p>
          <a:p>
            <a:endParaRPr lang="en-US" sz="3200" dirty="0" smtClean="0">
              <a:solidFill>
                <a:srgbClr val="FFCC00"/>
              </a:solidFill>
            </a:endParaRPr>
          </a:p>
          <a:p>
            <a:pPr algn="r"/>
            <a:r>
              <a:rPr lang="en-US" sz="2800" dirty="0" smtClean="0">
                <a:solidFill>
                  <a:srgbClr val="FFCC00"/>
                </a:solidFill>
              </a:rPr>
              <a:t>Divine Discourses: May 15 and September 1, 2000</a:t>
            </a: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3"/>
          <p:cNvSpPr/>
          <p:nvPr/>
        </p:nvSpPr>
        <p:spPr>
          <a:xfrm>
            <a:off x="0" y="76200"/>
            <a:ext cx="8915400" cy="6986527"/>
          </a:xfrm>
          <a:prstGeom prst="rect">
            <a:avLst/>
          </a:prstGeom>
        </p:spPr>
        <p:txBody>
          <a:bodyPr wrap="square">
            <a:spAutoFit/>
          </a:bodyPr>
          <a:lstStyle/>
          <a:p>
            <a:r>
              <a:rPr lang="en-US" sz="3200" dirty="0" smtClean="0">
                <a:solidFill>
                  <a:srgbClr val="FFCC00"/>
                </a:solidFill>
              </a:rPr>
              <a:t>“The role of bhajans in purifying </a:t>
            </a:r>
          </a:p>
          <a:p>
            <a:r>
              <a:rPr lang="en-US" sz="3200" dirty="0" smtClean="0">
                <a:solidFill>
                  <a:srgbClr val="FFCC00"/>
                </a:solidFill>
              </a:rPr>
              <a:t>the atmosphere should be </a:t>
            </a:r>
          </a:p>
          <a:p>
            <a:r>
              <a:rPr lang="en-US" sz="3200" dirty="0" smtClean="0">
                <a:solidFill>
                  <a:srgbClr val="FFCC00"/>
                </a:solidFill>
              </a:rPr>
              <a:t>recognized. In this context, </a:t>
            </a:r>
          </a:p>
          <a:p>
            <a:r>
              <a:rPr lang="en-US" sz="3200" dirty="0" smtClean="0">
                <a:solidFill>
                  <a:srgbClr val="FFCC00"/>
                </a:solidFill>
              </a:rPr>
              <a:t>the role of community singing </a:t>
            </a:r>
          </a:p>
          <a:p>
            <a:r>
              <a:rPr lang="en-US" sz="3200" dirty="0" smtClean="0">
                <a:solidFill>
                  <a:srgbClr val="FFCC00"/>
                </a:solidFill>
              </a:rPr>
              <a:t>should be understood. </a:t>
            </a:r>
          </a:p>
          <a:p>
            <a:endParaRPr lang="en-US" sz="2000" dirty="0" smtClean="0">
              <a:solidFill>
                <a:srgbClr val="FFCC00"/>
              </a:solidFill>
            </a:endParaRPr>
          </a:p>
          <a:p>
            <a:r>
              <a:rPr lang="en-US" sz="3200" dirty="0" smtClean="0">
                <a:solidFill>
                  <a:srgbClr val="FFCC00"/>
                </a:solidFill>
              </a:rPr>
              <a:t>Singing bhajans in your home, you </a:t>
            </a:r>
          </a:p>
          <a:p>
            <a:r>
              <a:rPr lang="en-US" sz="3200" dirty="0" smtClean="0">
                <a:solidFill>
                  <a:srgbClr val="FFCC00"/>
                </a:solidFill>
              </a:rPr>
              <a:t>may indulge in your fancies and derive whatever joy you get thereof. "</a:t>
            </a:r>
            <a:r>
              <a:rPr lang="en-US" sz="3200" dirty="0" err="1" smtClean="0">
                <a:solidFill>
                  <a:srgbClr val="FFCC00"/>
                </a:solidFill>
              </a:rPr>
              <a:t>Sankirtan</a:t>
            </a:r>
            <a:r>
              <a:rPr lang="en-US" sz="3200" dirty="0" smtClean="0">
                <a:solidFill>
                  <a:srgbClr val="FFCC00"/>
                </a:solidFill>
              </a:rPr>
              <a:t>" (community singing) calls for whole headed, soulful singing, which moves the hearts of the listeners. Bhajans should not be a routine ritual. You must put your heart and soul into the singing.”</a:t>
            </a:r>
          </a:p>
          <a:p>
            <a:pPr algn="r"/>
            <a:r>
              <a:rPr lang="en-US" sz="2800" dirty="0" smtClean="0">
                <a:solidFill>
                  <a:srgbClr val="FFCC00"/>
                </a:solidFill>
              </a:rPr>
              <a:t>Divine Discourse: April 11, 1997</a:t>
            </a:r>
            <a:endParaRPr lang="en-US" sz="2800" dirty="0">
              <a:solidFill>
                <a:srgbClr val="FFCC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036637"/>
            <a:ext cx="8839200" cy="4525963"/>
          </a:xfrm>
        </p:spPr>
        <p:txBody>
          <a:bodyPr/>
          <a:lstStyle/>
          <a:p>
            <a:pPr marL="0" indent="0">
              <a:spcBef>
                <a:spcPts val="0"/>
              </a:spcBef>
              <a:buNone/>
            </a:pPr>
            <a:r>
              <a:rPr lang="en-US" dirty="0" smtClean="0">
                <a:solidFill>
                  <a:srgbClr val="FFCC00"/>
                </a:solidFill>
              </a:rPr>
              <a:t>“The bhajans that are sung </a:t>
            </a:r>
          </a:p>
          <a:p>
            <a:pPr marL="0" indent="0">
              <a:spcBef>
                <a:spcPts val="0"/>
              </a:spcBef>
              <a:buNone/>
            </a:pPr>
            <a:r>
              <a:rPr lang="en-US" dirty="0" smtClean="0">
                <a:solidFill>
                  <a:srgbClr val="FFCC00"/>
                </a:solidFill>
              </a:rPr>
              <a:t>permeate the ether in the form </a:t>
            </a:r>
          </a:p>
          <a:p>
            <a:pPr marL="0" indent="0">
              <a:spcBef>
                <a:spcPts val="0"/>
              </a:spcBef>
              <a:buNone/>
            </a:pPr>
            <a:r>
              <a:rPr lang="en-US" dirty="0" smtClean="0">
                <a:solidFill>
                  <a:srgbClr val="FFCC00"/>
                </a:solidFill>
              </a:rPr>
              <a:t>of sound waves and fill the entire </a:t>
            </a:r>
          </a:p>
          <a:p>
            <a:pPr marL="0" indent="0">
              <a:spcBef>
                <a:spcPts val="0"/>
              </a:spcBef>
              <a:buNone/>
            </a:pPr>
            <a:r>
              <a:rPr lang="en-US" dirty="0" smtClean="0">
                <a:solidFill>
                  <a:srgbClr val="FFCC00"/>
                </a:solidFill>
              </a:rPr>
              <a:t>atmosphere. Thereby the whole </a:t>
            </a:r>
          </a:p>
          <a:p>
            <a:pPr marL="0" indent="0">
              <a:spcBef>
                <a:spcPts val="0"/>
              </a:spcBef>
              <a:buNone/>
            </a:pPr>
            <a:r>
              <a:rPr lang="en-US" dirty="0" smtClean="0">
                <a:solidFill>
                  <a:srgbClr val="FFCC00"/>
                </a:solidFill>
              </a:rPr>
              <a:t>environment gets purified. </a:t>
            </a:r>
          </a:p>
          <a:p>
            <a:pPr marL="0" indent="0">
              <a:spcBef>
                <a:spcPts val="0"/>
              </a:spcBef>
              <a:buNone/>
            </a:pPr>
            <a:r>
              <a:rPr lang="en-US" dirty="0" smtClean="0">
                <a:solidFill>
                  <a:srgbClr val="FFCC00"/>
                </a:solidFill>
              </a:rPr>
              <a:t>Breathing in this purified atmosphere, our hearts </a:t>
            </a:r>
          </a:p>
          <a:p>
            <a:pPr marL="0" indent="0">
              <a:spcBef>
                <a:spcPts val="0"/>
              </a:spcBef>
              <a:buNone/>
            </a:pPr>
            <a:r>
              <a:rPr lang="en-US" dirty="0" smtClean="0">
                <a:solidFill>
                  <a:srgbClr val="FFCC00"/>
                </a:solidFill>
              </a:rPr>
              <a:t>get purified.” </a:t>
            </a:r>
          </a:p>
          <a:p>
            <a:pPr marL="0" indent="0">
              <a:spcBef>
                <a:spcPts val="0"/>
              </a:spcBef>
              <a:buNone/>
            </a:pPr>
            <a:endParaRPr lang="en-US" dirty="0" smtClean="0">
              <a:solidFill>
                <a:srgbClr val="FFCC00"/>
              </a:solidFill>
            </a:endParaRPr>
          </a:p>
          <a:p>
            <a:pPr marL="0" indent="0" algn="r">
              <a:spcBef>
                <a:spcPts val="0"/>
              </a:spcBef>
              <a:buNone/>
            </a:pPr>
            <a:r>
              <a:rPr lang="en-US" sz="2800" dirty="0" smtClean="0">
                <a:solidFill>
                  <a:srgbClr val="FFCC00"/>
                </a:solidFill>
              </a:rPr>
              <a:t>Divine Discourse: November 8, 1996</a:t>
            </a:r>
            <a:endParaRPr lang="en-US" dirty="0" smtClean="0">
              <a:solidFill>
                <a:srgbClr val="FFCC00"/>
              </a:solidFill>
            </a:endParaRPr>
          </a:p>
          <a:p>
            <a:pPr marL="0" indent="0">
              <a:spcBef>
                <a:spcPts val="0"/>
              </a:spcBef>
              <a:buNone/>
            </a:pPr>
            <a:endParaRPr lang="en-US" dirty="0" smtClean="0">
              <a:solidFill>
                <a:srgbClr val="FFCC00"/>
              </a:solidFill>
            </a:endParaRPr>
          </a:p>
          <a:p>
            <a:pPr marL="0" indent="0">
              <a:spcBef>
                <a:spcPts val="0"/>
              </a:spcBef>
              <a:buNone/>
            </a:pPr>
            <a:endParaRPr lang="en-US" sz="2800" dirty="0" smtClean="0">
              <a:solidFill>
                <a:srgbClr val="FFCC00"/>
              </a:solidFill>
            </a:endParaRPr>
          </a:p>
          <a:p>
            <a:pPr marL="0" indent="0">
              <a:spcBef>
                <a:spcPts val="0"/>
              </a:spcBef>
              <a:buNone/>
            </a:pPr>
            <a:endParaRPr lang="en-US" sz="2800" dirty="0" smtClean="0">
              <a:solidFill>
                <a:srgbClr val="FFCC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838200"/>
            <a:ext cx="8610600" cy="4525963"/>
          </a:xfrm>
        </p:spPr>
        <p:txBody>
          <a:bodyPr/>
          <a:lstStyle/>
          <a:p>
            <a:pPr marL="0" indent="0">
              <a:spcBef>
                <a:spcPts val="0"/>
              </a:spcBef>
              <a:buNone/>
            </a:pPr>
            <a:r>
              <a:rPr lang="en-US" dirty="0" smtClean="0">
                <a:solidFill>
                  <a:srgbClr val="FFCC00"/>
                </a:solidFill>
              </a:rPr>
              <a:t>“Reciting the Lord's name is a </a:t>
            </a:r>
          </a:p>
          <a:p>
            <a:pPr marL="0" indent="0">
              <a:spcBef>
                <a:spcPts val="0"/>
              </a:spcBef>
              <a:buNone/>
            </a:pPr>
            <a:r>
              <a:rPr lang="en-US" dirty="0" smtClean="0">
                <a:solidFill>
                  <a:srgbClr val="FFCC00"/>
                </a:solidFill>
              </a:rPr>
              <a:t>process of give and take. Singing </a:t>
            </a:r>
          </a:p>
          <a:p>
            <a:pPr marL="0" indent="0">
              <a:spcBef>
                <a:spcPts val="0"/>
              </a:spcBef>
              <a:buNone/>
            </a:pPr>
            <a:r>
              <a:rPr lang="en-US" dirty="0" smtClean="0">
                <a:solidFill>
                  <a:srgbClr val="FFCC00"/>
                </a:solidFill>
              </a:rPr>
              <a:t>the Lord's name should become </a:t>
            </a:r>
          </a:p>
          <a:p>
            <a:pPr marL="0" indent="0">
              <a:spcBef>
                <a:spcPts val="0"/>
              </a:spcBef>
              <a:buNone/>
            </a:pPr>
            <a:r>
              <a:rPr lang="en-US" dirty="0" smtClean="0">
                <a:solidFill>
                  <a:srgbClr val="FFCC00"/>
                </a:solidFill>
              </a:rPr>
              <a:t>an exercise in mutual sharing of </a:t>
            </a:r>
          </a:p>
          <a:p>
            <a:pPr marL="0" indent="0">
              <a:spcBef>
                <a:spcPts val="0"/>
              </a:spcBef>
              <a:buNone/>
            </a:pPr>
            <a:r>
              <a:rPr lang="en-US" dirty="0" smtClean="0">
                <a:solidFill>
                  <a:srgbClr val="FFCC00"/>
                </a:solidFill>
              </a:rPr>
              <a:t>joy and holiness. It should be </a:t>
            </a:r>
          </a:p>
          <a:p>
            <a:pPr marL="0" indent="0">
              <a:spcBef>
                <a:spcPts val="0"/>
              </a:spcBef>
              <a:buNone/>
            </a:pPr>
            <a:r>
              <a:rPr lang="en-US" dirty="0" smtClean="0">
                <a:solidFill>
                  <a:srgbClr val="FFCC00"/>
                </a:solidFill>
              </a:rPr>
              <a:t>remembered that the sounds we produce reverberate in the atmosphere. They remain permanently in the ether as waves and outlast the individual uttering the sounds.”</a:t>
            </a:r>
          </a:p>
          <a:p>
            <a:pPr marL="0" indent="0">
              <a:spcBef>
                <a:spcPts val="0"/>
              </a:spcBef>
              <a:buNone/>
            </a:pPr>
            <a:endParaRPr lang="en-US" sz="1600" dirty="0" smtClean="0">
              <a:solidFill>
                <a:srgbClr val="FFCC00"/>
              </a:solidFill>
            </a:endParaRPr>
          </a:p>
          <a:p>
            <a:pPr algn="r">
              <a:buNone/>
            </a:pPr>
            <a:r>
              <a:rPr lang="en-US" sz="2800" b="1" dirty="0" smtClean="0">
                <a:solidFill>
                  <a:srgbClr val="FFCC00"/>
                </a:solidFill>
              </a:rPr>
              <a:t>Divine Discourse: November 8, 1996</a:t>
            </a:r>
            <a:endParaRPr lang="en-US" sz="2800" dirty="0" smtClean="0">
              <a:solidFill>
                <a:srgbClr val="FFCC00"/>
              </a:solidFill>
            </a:endParaRP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3"/>
          <p:cNvSpPr/>
          <p:nvPr/>
        </p:nvSpPr>
        <p:spPr>
          <a:xfrm>
            <a:off x="152400" y="76200"/>
            <a:ext cx="8991600" cy="6986527"/>
          </a:xfrm>
          <a:prstGeom prst="rect">
            <a:avLst/>
          </a:prstGeom>
        </p:spPr>
        <p:txBody>
          <a:bodyPr wrap="square">
            <a:spAutoFit/>
          </a:bodyPr>
          <a:lstStyle/>
          <a:p>
            <a:r>
              <a:rPr lang="en-US" sz="3200" dirty="0" smtClean="0">
                <a:solidFill>
                  <a:srgbClr val="FFCC00"/>
                </a:solidFill>
              </a:rPr>
              <a:t>“While doing Bhajans, you may sing </a:t>
            </a:r>
          </a:p>
          <a:p>
            <a:r>
              <a:rPr lang="en-US" sz="3200" dirty="0" smtClean="0">
                <a:solidFill>
                  <a:srgbClr val="FFCC00"/>
                </a:solidFill>
              </a:rPr>
              <a:t>various songs with different tunes </a:t>
            </a:r>
          </a:p>
          <a:p>
            <a:r>
              <a:rPr lang="en-US" sz="3200" dirty="0" smtClean="0">
                <a:solidFill>
                  <a:srgbClr val="FFCC00"/>
                </a:solidFill>
              </a:rPr>
              <a:t>and beats but your mind should </a:t>
            </a:r>
          </a:p>
          <a:p>
            <a:r>
              <a:rPr lang="en-US" sz="3200" dirty="0" smtClean="0">
                <a:solidFill>
                  <a:srgbClr val="FFCC00"/>
                </a:solidFill>
              </a:rPr>
              <a:t>be constantly fixed on the Atma. </a:t>
            </a:r>
          </a:p>
          <a:p>
            <a:r>
              <a:rPr lang="en-US" sz="3200" dirty="0" smtClean="0">
                <a:solidFill>
                  <a:srgbClr val="FFCC00"/>
                </a:solidFill>
              </a:rPr>
              <a:t>All your actions must be done </a:t>
            </a:r>
          </a:p>
          <a:p>
            <a:r>
              <a:rPr lang="en-US" sz="3200" dirty="0" smtClean="0">
                <a:solidFill>
                  <a:srgbClr val="FFCC00"/>
                </a:solidFill>
              </a:rPr>
              <a:t>With the sole purpose to please </a:t>
            </a:r>
          </a:p>
          <a:p>
            <a:r>
              <a:rPr lang="en-US" sz="3200" dirty="0" smtClean="0">
                <a:solidFill>
                  <a:srgbClr val="FFCC00"/>
                </a:solidFill>
              </a:rPr>
              <a:t>God. </a:t>
            </a:r>
          </a:p>
          <a:p>
            <a:endParaRPr lang="en-US" sz="3200" dirty="0" smtClean="0">
              <a:solidFill>
                <a:srgbClr val="FFCC00"/>
              </a:solidFill>
            </a:endParaRPr>
          </a:p>
          <a:p>
            <a:r>
              <a:rPr lang="en-US" sz="3200" dirty="0" smtClean="0">
                <a:solidFill>
                  <a:srgbClr val="FFCC00"/>
                </a:solidFill>
              </a:rPr>
              <a:t>Arjuna asked Lord Krishna as to how he can fight in the war if he has to constantly think of God. Krishna replied, "O simpleton, it is your body and the senses which are involved in the warfare. Such being the case, you can always focus the mind on God.”</a:t>
            </a:r>
          </a:p>
          <a:p>
            <a:pPr algn="r"/>
            <a:r>
              <a:rPr lang="en-US" sz="2800" dirty="0" smtClean="0">
                <a:solidFill>
                  <a:srgbClr val="FFCC00"/>
                </a:solidFill>
              </a:rPr>
              <a:t>Divine Discourse: February 22, 2001</a:t>
            </a:r>
            <a:r>
              <a:rPr lang="en-US" sz="3200" b="1" i="1" dirty="0" smtClean="0">
                <a:solidFill>
                  <a:srgbClr val="FFCC00"/>
                </a:solidFill>
              </a:rPr>
              <a:t>	</a:t>
            </a: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884237"/>
            <a:ext cx="8686800" cy="4525963"/>
          </a:xfrm>
        </p:spPr>
        <p:txBody>
          <a:bodyPr/>
          <a:lstStyle/>
          <a:p>
            <a:pPr marL="0" indent="0">
              <a:spcBef>
                <a:spcPts val="0"/>
              </a:spcBef>
              <a:buNone/>
            </a:pPr>
            <a:r>
              <a:rPr lang="en-US" dirty="0" smtClean="0">
                <a:solidFill>
                  <a:srgbClr val="FFCC00"/>
                </a:solidFill>
              </a:rPr>
              <a:t>“Bhajans are therefore supremely </a:t>
            </a:r>
          </a:p>
          <a:p>
            <a:pPr marL="0" indent="0">
              <a:spcBef>
                <a:spcPts val="0"/>
              </a:spcBef>
              <a:buNone/>
            </a:pPr>
            <a:r>
              <a:rPr lang="en-US" dirty="0" smtClean="0">
                <a:solidFill>
                  <a:srgbClr val="FFCC00"/>
                </a:solidFill>
              </a:rPr>
              <a:t>valuable. It has been said that in </a:t>
            </a:r>
          </a:p>
          <a:p>
            <a:pPr marL="0" indent="0">
              <a:spcBef>
                <a:spcPts val="0"/>
              </a:spcBef>
              <a:buNone/>
            </a:pPr>
            <a:r>
              <a:rPr lang="en-US" dirty="0" smtClean="0">
                <a:solidFill>
                  <a:srgbClr val="FFCC00"/>
                </a:solidFill>
              </a:rPr>
              <a:t>the Kali Age there is no greater </a:t>
            </a:r>
          </a:p>
          <a:p>
            <a:pPr marL="0" indent="0">
              <a:spcBef>
                <a:spcPts val="0"/>
              </a:spcBef>
              <a:buNone/>
            </a:pPr>
            <a:r>
              <a:rPr lang="en-US" dirty="0" smtClean="0">
                <a:solidFill>
                  <a:srgbClr val="FFCC00"/>
                </a:solidFill>
              </a:rPr>
              <a:t>spiritual practice than chanting </a:t>
            </a:r>
          </a:p>
          <a:p>
            <a:pPr marL="0" indent="0">
              <a:spcBef>
                <a:spcPts val="0"/>
              </a:spcBef>
              <a:buNone/>
            </a:pPr>
            <a:r>
              <a:rPr lang="en-US" dirty="0" smtClean="0">
                <a:solidFill>
                  <a:srgbClr val="FFCC00"/>
                </a:solidFill>
              </a:rPr>
              <a:t>the name of the Lord. Let one </a:t>
            </a:r>
          </a:p>
          <a:p>
            <a:pPr marL="0" indent="0">
              <a:spcBef>
                <a:spcPts val="0"/>
              </a:spcBef>
              <a:buNone/>
            </a:pPr>
            <a:r>
              <a:rPr lang="en-US" dirty="0" smtClean="0">
                <a:solidFill>
                  <a:srgbClr val="FFCC00"/>
                </a:solidFill>
              </a:rPr>
              <a:t>remember the name of </a:t>
            </a:r>
            <a:r>
              <a:rPr lang="en-US" dirty="0" err="1" smtClean="0">
                <a:solidFill>
                  <a:srgbClr val="FFCC00"/>
                </a:solidFill>
              </a:rPr>
              <a:t>Raama</a:t>
            </a:r>
            <a:r>
              <a:rPr lang="en-US" dirty="0" smtClean="0">
                <a:solidFill>
                  <a:srgbClr val="FFCC00"/>
                </a:solidFill>
              </a:rPr>
              <a:t> at the time of passing, whether he is a millionaire or a pauper, whether he is a scholar or an illiterate. Sing the name of the Lord and redeem your lives!”</a:t>
            </a:r>
          </a:p>
          <a:p>
            <a:pPr marL="0" indent="0">
              <a:buNone/>
            </a:pPr>
            <a:endParaRPr lang="en-US" b="1" dirty="0" smtClean="0">
              <a:solidFill>
                <a:srgbClr val="FFCC00"/>
              </a:solidFill>
            </a:endParaRPr>
          </a:p>
          <a:p>
            <a:pPr marL="0" indent="0" algn="r">
              <a:buNone/>
            </a:pPr>
            <a:r>
              <a:rPr lang="en-US" sz="2800" dirty="0" smtClean="0">
                <a:solidFill>
                  <a:srgbClr val="FFCC00"/>
                </a:solidFill>
              </a:rPr>
              <a:t>Divine Discourse: October 11, 1994</a:t>
            </a:r>
            <a:endParaRPr lang="en-US" sz="2800" dirty="0">
              <a:solidFill>
                <a:srgbClr val="FFCC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Rectangle 4"/>
          <p:cNvSpPr/>
          <p:nvPr/>
        </p:nvSpPr>
        <p:spPr>
          <a:xfrm>
            <a:off x="0" y="211515"/>
            <a:ext cx="8915400" cy="6494085"/>
          </a:xfrm>
          <a:prstGeom prst="rect">
            <a:avLst/>
          </a:prstGeom>
        </p:spPr>
        <p:txBody>
          <a:bodyPr wrap="square">
            <a:spAutoFit/>
          </a:bodyPr>
          <a:lstStyle/>
          <a:p>
            <a:pPr>
              <a:spcBef>
                <a:spcPts val="0"/>
              </a:spcBef>
              <a:spcAft>
                <a:spcPts val="0"/>
              </a:spcAft>
            </a:pPr>
            <a:r>
              <a:rPr lang="en-US" sz="3200" dirty="0" smtClean="0">
                <a:solidFill>
                  <a:srgbClr val="FFCC00"/>
                </a:solidFill>
              </a:rPr>
              <a:t>“Embodiments of the pure Atman! </a:t>
            </a:r>
          </a:p>
          <a:p>
            <a:pPr>
              <a:spcBef>
                <a:spcPts val="0"/>
              </a:spcBef>
              <a:spcAft>
                <a:spcPts val="0"/>
              </a:spcAft>
            </a:pPr>
            <a:r>
              <a:rPr lang="en-US" sz="3200" dirty="0" smtClean="0">
                <a:solidFill>
                  <a:srgbClr val="FFCC00"/>
                </a:solidFill>
              </a:rPr>
              <a:t>Last November, on the 23rd, people </a:t>
            </a:r>
          </a:p>
          <a:p>
            <a:pPr>
              <a:spcBef>
                <a:spcPts val="0"/>
              </a:spcBef>
              <a:spcAft>
                <a:spcPts val="0"/>
              </a:spcAft>
            </a:pPr>
            <a:r>
              <a:rPr lang="en-US" sz="3200" dirty="0" smtClean="0">
                <a:solidFill>
                  <a:srgbClr val="FFCC00"/>
                </a:solidFill>
              </a:rPr>
              <a:t>from all parts of the world had </a:t>
            </a:r>
          </a:p>
          <a:p>
            <a:pPr>
              <a:spcBef>
                <a:spcPts val="0"/>
              </a:spcBef>
              <a:spcAft>
                <a:spcPts val="0"/>
              </a:spcAft>
            </a:pPr>
            <a:r>
              <a:rPr lang="en-US" sz="3200" dirty="0" smtClean="0">
                <a:solidFill>
                  <a:srgbClr val="FFCC00"/>
                </a:solidFill>
              </a:rPr>
              <a:t>assembled here to celebrate the </a:t>
            </a:r>
          </a:p>
          <a:p>
            <a:pPr>
              <a:spcBef>
                <a:spcPts val="0"/>
              </a:spcBef>
              <a:spcAft>
                <a:spcPts val="0"/>
              </a:spcAft>
            </a:pPr>
            <a:r>
              <a:rPr lang="en-US" sz="3200" dirty="0" smtClean="0">
                <a:solidFill>
                  <a:srgbClr val="FFCC00"/>
                </a:solidFill>
              </a:rPr>
              <a:t>Golden Jubilee, and office-bearers </a:t>
            </a:r>
          </a:p>
          <a:p>
            <a:pPr>
              <a:spcBef>
                <a:spcPts val="0"/>
              </a:spcBef>
              <a:spcAft>
                <a:spcPts val="0"/>
              </a:spcAft>
            </a:pPr>
            <a:r>
              <a:rPr lang="en-US" sz="3200" dirty="0" smtClean="0">
                <a:solidFill>
                  <a:srgbClr val="FFCC00"/>
                </a:solidFill>
              </a:rPr>
              <a:t>of the centers were here for the </a:t>
            </a:r>
          </a:p>
          <a:p>
            <a:pPr>
              <a:spcBef>
                <a:spcPts val="0"/>
              </a:spcBef>
              <a:spcAft>
                <a:spcPts val="0"/>
              </a:spcAft>
            </a:pPr>
            <a:r>
              <a:rPr lang="en-US" sz="3200" dirty="0" smtClean="0">
                <a:solidFill>
                  <a:srgbClr val="FFCC00"/>
                </a:solidFill>
              </a:rPr>
              <a:t>Second World Conference and other functions that took place. Later they  expressed their desire that they be allotted a date, before the close of the Jubilee Year, when they in their own places could celebrate the happy occasion.” </a:t>
            </a:r>
          </a:p>
          <a:p>
            <a:pPr>
              <a:spcBef>
                <a:spcPts val="0"/>
              </a:spcBef>
              <a:spcAft>
                <a:spcPts val="0"/>
              </a:spcAft>
            </a:pPr>
            <a:endParaRPr lang="en-US" sz="3200" b="1" dirty="0" smtClean="0">
              <a:solidFill>
                <a:srgbClr val="FFCC00"/>
              </a:solidFill>
            </a:endParaRPr>
          </a:p>
          <a:p>
            <a:pPr algn="r">
              <a:spcBef>
                <a:spcPts val="0"/>
              </a:spcBef>
              <a:spcAft>
                <a:spcPts val="0"/>
              </a:spcAft>
            </a:pPr>
            <a:r>
              <a:rPr lang="en-US" sz="2800" dirty="0" smtClean="0">
                <a:solidFill>
                  <a:srgbClr val="FFCC00"/>
                </a:solidFill>
              </a:rPr>
              <a:t>Divine Discourse: November 14, 1974</a:t>
            </a:r>
            <a:endParaRPr lang="en-US" sz="2800" dirty="0">
              <a:solidFill>
                <a:srgbClr val="FFCC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143000"/>
            <a:ext cx="8686800" cy="4525963"/>
          </a:xfrm>
        </p:spPr>
        <p:txBody>
          <a:bodyPr/>
          <a:lstStyle/>
          <a:p>
            <a:pPr marL="0" indent="0">
              <a:spcBef>
                <a:spcPts val="0"/>
              </a:spcBef>
              <a:buNone/>
            </a:pPr>
            <a:r>
              <a:rPr lang="en-US" dirty="0" smtClean="0">
                <a:solidFill>
                  <a:srgbClr val="FFCC00"/>
                </a:solidFill>
              </a:rPr>
              <a:t>“In order to overcome their </a:t>
            </a:r>
          </a:p>
          <a:p>
            <a:pPr marL="0" indent="0">
              <a:spcBef>
                <a:spcPts val="0"/>
              </a:spcBef>
              <a:buNone/>
            </a:pPr>
            <a:r>
              <a:rPr lang="en-US" dirty="0" smtClean="0">
                <a:solidFill>
                  <a:srgbClr val="FFCC00"/>
                </a:solidFill>
              </a:rPr>
              <a:t>disappointment it was decided </a:t>
            </a:r>
          </a:p>
          <a:p>
            <a:pPr marL="0" indent="0">
              <a:spcBef>
                <a:spcPts val="0"/>
              </a:spcBef>
              <a:buNone/>
            </a:pPr>
            <a:r>
              <a:rPr lang="en-US" dirty="0" smtClean="0">
                <a:solidFill>
                  <a:srgbClr val="FFCC00"/>
                </a:solidFill>
              </a:rPr>
              <a:t>that, in all centers all over the </a:t>
            </a:r>
          </a:p>
          <a:p>
            <a:pPr marL="0" indent="0">
              <a:spcBef>
                <a:spcPts val="0"/>
              </a:spcBef>
              <a:buNone/>
            </a:pPr>
            <a:r>
              <a:rPr lang="en-US" dirty="0" smtClean="0">
                <a:solidFill>
                  <a:srgbClr val="FFCC00"/>
                </a:solidFill>
              </a:rPr>
              <a:t>world, </a:t>
            </a:r>
            <a:r>
              <a:rPr lang="en-US" dirty="0" err="1" smtClean="0">
                <a:solidFill>
                  <a:srgbClr val="FFCC00"/>
                </a:solidFill>
              </a:rPr>
              <a:t>namasamkirtan</a:t>
            </a:r>
            <a:r>
              <a:rPr lang="en-US" dirty="0" smtClean="0">
                <a:solidFill>
                  <a:srgbClr val="FFCC00"/>
                </a:solidFill>
              </a:rPr>
              <a:t> (singing </a:t>
            </a:r>
          </a:p>
          <a:p>
            <a:pPr marL="0" indent="0">
              <a:spcBef>
                <a:spcPts val="0"/>
              </a:spcBef>
              <a:buNone/>
            </a:pPr>
            <a:r>
              <a:rPr lang="en-US" dirty="0" smtClean="0">
                <a:solidFill>
                  <a:srgbClr val="FFCC00"/>
                </a:solidFill>
              </a:rPr>
              <a:t>the glory of God's name) would </a:t>
            </a:r>
          </a:p>
          <a:p>
            <a:pPr marL="0" indent="0">
              <a:spcBef>
                <a:spcPts val="0"/>
              </a:spcBef>
              <a:buNone/>
            </a:pPr>
            <a:r>
              <a:rPr lang="en-US" dirty="0" smtClean="0">
                <a:solidFill>
                  <a:srgbClr val="FFCC00"/>
                </a:solidFill>
              </a:rPr>
              <a:t>be held for a full twenty-four hours, beginning at 6:30 p.m. on Saturday (yesterday) and ending at 6:30 p.m. today.”                            </a:t>
            </a:r>
          </a:p>
          <a:p>
            <a:pPr marL="0" indent="0">
              <a:buNone/>
            </a:pPr>
            <a:endParaRPr lang="en-US" b="1" dirty="0" smtClean="0">
              <a:solidFill>
                <a:srgbClr val="FFCC00"/>
              </a:solidFill>
            </a:endParaRPr>
          </a:p>
          <a:p>
            <a:pPr marL="0" indent="0" algn="r">
              <a:buNone/>
            </a:pPr>
            <a:r>
              <a:rPr lang="en-US" sz="2800" dirty="0" smtClean="0">
                <a:solidFill>
                  <a:srgbClr val="FFCC00"/>
                </a:solidFill>
              </a:rPr>
              <a:t>Divine Discourse: November 14, 1974</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884237"/>
            <a:ext cx="8534400" cy="4525963"/>
          </a:xfrm>
        </p:spPr>
        <p:txBody>
          <a:bodyPr/>
          <a:lstStyle/>
          <a:p>
            <a:pPr marL="0" indent="0">
              <a:spcBef>
                <a:spcPts val="0"/>
              </a:spcBef>
              <a:buNone/>
            </a:pPr>
            <a:r>
              <a:rPr lang="en-US" dirty="0" smtClean="0">
                <a:solidFill>
                  <a:srgbClr val="FFCC00"/>
                </a:solidFill>
              </a:rPr>
              <a:t>“Today we are having the </a:t>
            </a:r>
          </a:p>
          <a:p>
            <a:pPr marL="0" indent="0">
              <a:spcBef>
                <a:spcPts val="0"/>
              </a:spcBef>
              <a:buNone/>
            </a:pPr>
            <a:r>
              <a:rPr lang="en-US" dirty="0" smtClean="0">
                <a:solidFill>
                  <a:srgbClr val="FFCC00"/>
                </a:solidFill>
              </a:rPr>
              <a:t>Akhanda Bhajan (nonstop </a:t>
            </a:r>
          </a:p>
          <a:p>
            <a:pPr marL="0" indent="0">
              <a:spcBef>
                <a:spcPts val="0"/>
              </a:spcBef>
              <a:buNone/>
            </a:pPr>
            <a:r>
              <a:rPr lang="en-US" dirty="0" smtClean="0">
                <a:solidFill>
                  <a:srgbClr val="FFCC00"/>
                </a:solidFill>
              </a:rPr>
              <a:t>twenty-four-hour global </a:t>
            </a:r>
          </a:p>
          <a:p>
            <a:pPr marL="0" indent="0">
              <a:spcBef>
                <a:spcPts val="0"/>
              </a:spcBef>
              <a:buNone/>
            </a:pPr>
            <a:r>
              <a:rPr lang="en-US" dirty="0" smtClean="0">
                <a:solidFill>
                  <a:srgbClr val="FFCC00"/>
                </a:solidFill>
              </a:rPr>
              <a:t>bhajan by Sai devotees </a:t>
            </a:r>
          </a:p>
          <a:p>
            <a:pPr marL="0" indent="0">
              <a:spcBef>
                <a:spcPts val="0"/>
              </a:spcBef>
              <a:buNone/>
            </a:pPr>
            <a:r>
              <a:rPr lang="en-US" dirty="0" smtClean="0">
                <a:solidFill>
                  <a:srgbClr val="FFCC00"/>
                </a:solidFill>
              </a:rPr>
              <a:t>all over the world). This is </a:t>
            </a:r>
          </a:p>
          <a:p>
            <a:pPr marL="0" indent="0">
              <a:spcBef>
                <a:spcPts val="0"/>
              </a:spcBef>
              <a:buNone/>
            </a:pPr>
            <a:r>
              <a:rPr lang="en-US" dirty="0" smtClean="0">
                <a:solidFill>
                  <a:srgbClr val="FFCC00"/>
                </a:solidFill>
              </a:rPr>
              <a:t>being done not for the sake of one individual, one nation or one community. It is for the welfare of humanity as a whole.”</a:t>
            </a:r>
          </a:p>
          <a:p>
            <a:pPr marL="0" indent="0">
              <a:buNone/>
            </a:pPr>
            <a:endParaRPr lang="en-US" b="1" dirty="0" smtClean="0">
              <a:solidFill>
                <a:srgbClr val="FFCC00"/>
              </a:solidFill>
            </a:endParaRPr>
          </a:p>
          <a:p>
            <a:pPr marL="0" indent="0" algn="r">
              <a:buNone/>
            </a:pPr>
            <a:r>
              <a:rPr lang="en-US" sz="2800" dirty="0" smtClean="0">
                <a:solidFill>
                  <a:srgbClr val="FFCC00"/>
                </a:solidFill>
              </a:rPr>
              <a:t>Divine Discourse: November 8, 1996</a:t>
            </a:r>
            <a:endParaRPr lang="en-US" sz="2800" dirty="0">
              <a:solidFill>
                <a:srgbClr val="FFCC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3400"/>
            <a:ext cx="8686800" cy="6096000"/>
          </a:xfrm>
        </p:spPr>
        <p:txBody>
          <a:bodyPr/>
          <a:lstStyle/>
          <a:p>
            <a:pPr marL="4763" indent="-4763">
              <a:spcBef>
                <a:spcPts val="0"/>
              </a:spcBef>
              <a:buNone/>
            </a:pPr>
            <a:r>
              <a:rPr lang="en-US" dirty="0" smtClean="0">
                <a:solidFill>
                  <a:srgbClr val="FFCC00"/>
                </a:solidFill>
              </a:rPr>
              <a:t>“This day you have resolved to </a:t>
            </a:r>
          </a:p>
          <a:p>
            <a:pPr marL="4763" indent="-4763">
              <a:spcBef>
                <a:spcPts val="0"/>
              </a:spcBef>
              <a:buNone/>
            </a:pPr>
            <a:r>
              <a:rPr lang="en-US" dirty="0" smtClean="0">
                <a:solidFill>
                  <a:srgbClr val="FFCC00"/>
                </a:solidFill>
              </a:rPr>
              <a:t>imbibe Divine Bliss by reciting </a:t>
            </a:r>
          </a:p>
          <a:p>
            <a:pPr marL="4763" indent="-4763">
              <a:spcBef>
                <a:spcPts val="0"/>
              </a:spcBef>
              <a:buNone/>
            </a:pPr>
            <a:r>
              <a:rPr lang="en-US" dirty="0" smtClean="0">
                <a:solidFill>
                  <a:srgbClr val="FFCC00"/>
                </a:solidFill>
              </a:rPr>
              <a:t>the glory of God in chorus and </a:t>
            </a:r>
          </a:p>
          <a:p>
            <a:pPr marL="4763" indent="-4763">
              <a:spcBef>
                <a:spcPts val="0"/>
              </a:spcBef>
              <a:buNone/>
            </a:pPr>
            <a:r>
              <a:rPr lang="en-US" dirty="0" smtClean="0">
                <a:solidFill>
                  <a:srgbClr val="FFCC00"/>
                </a:solidFill>
              </a:rPr>
              <a:t>with music, continuously for </a:t>
            </a:r>
          </a:p>
          <a:p>
            <a:pPr marL="4763" indent="-4763">
              <a:spcBef>
                <a:spcPts val="0"/>
              </a:spcBef>
              <a:buNone/>
            </a:pPr>
            <a:r>
              <a:rPr lang="en-US" dirty="0" smtClean="0">
                <a:solidFill>
                  <a:srgbClr val="FFCC00"/>
                </a:solidFill>
              </a:rPr>
              <a:t>twenty-four hours (Akhanda </a:t>
            </a:r>
          </a:p>
          <a:p>
            <a:pPr marL="4763" indent="-4763">
              <a:spcBef>
                <a:spcPts val="0"/>
              </a:spcBef>
              <a:buNone/>
            </a:pPr>
            <a:r>
              <a:rPr lang="en-US" dirty="0" smtClean="0">
                <a:solidFill>
                  <a:srgbClr val="FFCC00"/>
                </a:solidFill>
              </a:rPr>
              <a:t>Bhajan). This </a:t>
            </a:r>
            <a:r>
              <a:rPr lang="en-US" dirty="0" err="1" smtClean="0">
                <a:solidFill>
                  <a:srgbClr val="FFCC00"/>
                </a:solidFill>
              </a:rPr>
              <a:t>programme</a:t>
            </a:r>
            <a:r>
              <a:rPr lang="en-US" dirty="0" smtClean="0">
                <a:solidFill>
                  <a:srgbClr val="FFCC00"/>
                </a:solidFill>
              </a:rPr>
              <a:t> </a:t>
            </a:r>
          </a:p>
          <a:p>
            <a:pPr marL="4763" indent="-4763">
              <a:spcBef>
                <a:spcPts val="0"/>
              </a:spcBef>
              <a:buNone/>
            </a:pPr>
            <a:r>
              <a:rPr lang="en-US" dirty="0" smtClean="0">
                <a:solidFill>
                  <a:srgbClr val="FFCC00"/>
                </a:solidFill>
              </a:rPr>
              <a:t>will yield good results. For in this busy age of fear and anxiety, the remembrance of God and the repetition of His name is the single means of liberation that is accessible to all.”</a:t>
            </a:r>
          </a:p>
          <a:p>
            <a:pPr marL="4763" indent="-4763" algn="r">
              <a:spcBef>
                <a:spcPts val="0"/>
              </a:spcBef>
              <a:buNone/>
            </a:pPr>
            <a:endParaRPr lang="en-US" dirty="0" smtClean="0">
              <a:solidFill>
                <a:srgbClr val="FFCC00"/>
              </a:solidFill>
            </a:endParaRPr>
          </a:p>
          <a:p>
            <a:pPr marL="4763" indent="-4763" algn="r">
              <a:spcBef>
                <a:spcPts val="0"/>
              </a:spcBef>
              <a:buNone/>
            </a:pPr>
            <a:r>
              <a:rPr lang="en-US" dirty="0" smtClean="0">
                <a:solidFill>
                  <a:srgbClr val="FFCC00"/>
                </a:solidFill>
              </a:rPr>
              <a:t>Divine Discourse, Apr 12, 1976.</a:t>
            </a:r>
            <a:r>
              <a:rPr lang="en-US" i="1" dirty="0" smtClean="0"/>
              <a:t>	</a:t>
            </a:r>
          </a:p>
          <a:p>
            <a:pPr marL="4763" indent="-4763">
              <a:buNone/>
            </a:pPr>
            <a:endParaRPr lang="en-US" i="1" dirty="0" smtClean="0"/>
          </a:p>
          <a:p>
            <a:pPr marL="4763" indent="-4763"/>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3"/>
          <p:cNvSpPr/>
          <p:nvPr/>
        </p:nvSpPr>
        <p:spPr>
          <a:xfrm>
            <a:off x="381000" y="627758"/>
            <a:ext cx="8382000" cy="6001642"/>
          </a:xfrm>
          <a:prstGeom prst="rect">
            <a:avLst/>
          </a:prstGeom>
        </p:spPr>
        <p:txBody>
          <a:bodyPr wrap="square">
            <a:spAutoFit/>
          </a:bodyPr>
          <a:lstStyle/>
          <a:p>
            <a:r>
              <a:rPr lang="en-US" sz="3200" dirty="0" smtClean="0">
                <a:solidFill>
                  <a:srgbClr val="FFCC00"/>
                </a:solidFill>
              </a:rPr>
              <a:t>“Bhajan is a good disciplinary </a:t>
            </a:r>
          </a:p>
          <a:p>
            <a:r>
              <a:rPr lang="en-US" sz="3200" dirty="0" smtClean="0">
                <a:solidFill>
                  <a:srgbClr val="FFCC00"/>
                </a:solidFill>
              </a:rPr>
              <a:t>process by which desire and </a:t>
            </a:r>
          </a:p>
          <a:p>
            <a:r>
              <a:rPr lang="en-US" sz="3200" dirty="0" smtClean="0">
                <a:solidFill>
                  <a:srgbClr val="FFCC00"/>
                </a:solidFill>
              </a:rPr>
              <a:t>anger can be kept away. This </a:t>
            </a:r>
          </a:p>
          <a:p>
            <a:r>
              <a:rPr lang="en-US" sz="3200" dirty="0" smtClean="0">
                <a:solidFill>
                  <a:srgbClr val="FFCC00"/>
                </a:solidFill>
              </a:rPr>
              <a:t>daylong bhajan will generate </a:t>
            </a:r>
          </a:p>
          <a:p>
            <a:r>
              <a:rPr lang="en-US" sz="3200" dirty="0" smtClean="0">
                <a:solidFill>
                  <a:srgbClr val="FFCC00"/>
                </a:solidFill>
              </a:rPr>
              <a:t>divine vibrations and purify. </a:t>
            </a:r>
          </a:p>
          <a:p>
            <a:r>
              <a:rPr lang="en-US" sz="3200" dirty="0" smtClean="0">
                <a:solidFill>
                  <a:srgbClr val="FFCC00"/>
                </a:solidFill>
              </a:rPr>
              <a:t>I bless those who breathe this</a:t>
            </a:r>
          </a:p>
          <a:p>
            <a:r>
              <a:rPr lang="en-US" sz="3200" dirty="0" smtClean="0">
                <a:solidFill>
                  <a:srgbClr val="FFCC00"/>
                </a:solidFill>
              </a:rPr>
              <a:t> vibration to be healthier and more upright in their behaviour. Be united in remembering God and encourage one another as you proceed along the path; then success is assured.”</a:t>
            </a:r>
          </a:p>
          <a:p>
            <a:endParaRPr lang="en-US" sz="3200" dirty="0" smtClean="0">
              <a:solidFill>
                <a:srgbClr val="FFCC00"/>
              </a:solidFill>
            </a:endParaRPr>
          </a:p>
          <a:p>
            <a:pPr algn="r"/>
            <a:r>
              <a:rPr lang="en-US" sz="2800" dirty="0" smtClean="0">
                <a:solidFill>
                  <a:srgbClr val="FFCC00"/>
                </a:solidFill>
              </a:rPr>
              <a:t>Divine Discourse, Apr 12, 1976</a:t>
            </a:r>
            <a:endParaRPr lang="en-US" sz="2800"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76200"/>
            <a:ext cx="8763000" cy="4525963"/>
          </a:xfrm>
        </p:spPr>
        <p:txBody>
          <a:bodyPr/>
          <a:lstStyle/>
          <a:p>
            <a:pPr marL="0" indent="0">
              <a:spcBef>
                <a:spcPts val="0"/>
              </a:spcBef>
              <a:buNone/>
            </a:pPr>
            <a:r>
              <a:rPr lang="en-US" dirty="0" smtClean="0">
                <a:solidFill>
                  <a:srgbClr val="FFCC00"/>
                </a:solidFill>
              </a:rPr>
              <a:t>“Take the name of the Lord and </a:t>
            </a:r>
          </a:p>
          <a:p>
            <a:pPr marL="0" indent="0">
              <a:spcBef>
                <a:spcPts val="0"/>
              </a:spcBef>
              <a:buNone/>
            </a:pPr>
            <a:r>
              <a:rPr lang="en-US" dirty="0" smtClean="0">
                <a:solidFill>
                  <a:srgbClr val="FFCC00"/>
                </a:solidFill>
              </a:rPr>
              <a:t>repeat it always. I was listening </a:t>
            </a:r>
          </a:p>
          <a:p>
            <a:pPr marL="0" indent="0">
              <a:spcBef>
                <a:spcPts val="0"/>
              </a:spcBef>
              <a:buNone/>
            </a:pPr>
            <a:r>
              <a:rPr lang="en-US" dirty="0" smtClean="0">
                <a:solidFill>
                  <a:srgbClr val="FFCC00"/>
                </a:solidFill>
              </a:rPr>
              <a:t>to the </a:t>
            </a:r>
            <a:r>
              <a:rPr lang="en-US" dirty="0" err="1" smtClean="0">
                <a:solidFill>
                  <a:srgbClr val="FFCC00"/>
                </a:solidFill>
              </a:rPr>
              <a:t>Bhajana</a:t>
            </a:r>
            <a:r>
              <a:rPr lang="en-US" dirty="0" smtClean="0">
                <a:solidFill>
                  <a:srgbClr val="FFCC00"/>
                </a:solidFill>
              </a:rPr>
              <a:t> you did here </a:t>
            </a:r>
          </a:p>
          <a:p>
            <a:pPr marL="0" indent="0">
              <a:spcBef>
                <a:spcPts val="0"/>
              </a:spcBef>
              <a:buNone/>
            </a:pPr>
            <a:r>
              <a:rPr lang="en-US" dirty="0" smtClean="0">
                <a:solidFill>
                  <a:srgbClr val="FFCC00"/>
                </a:solidFill>
              </a:rPr>
              <a:t>yesterday and today. Your voices </a:t>
            </a:r>
          </a:p>
          <a:p>
            <a:pPr marL="0" indent="0">
              <a:spcBef>
                <a:spcPts val="0"/>
              </a:spcBef>
              <a:buNone/>
            </a:pPr>
            <a:r>
              <a:rPr lang="en-US" dirty="0" smtClean="0">
                <a:solidFill>
                  <a:srgbClr val="FFCC00"/>
                </a:solidFill>
              </a:rPr>
              <a:t>were low; they could scarce be </a:t>
            </a:r>
          </a:p>
          <a:p>
            <a:pPr marL="0" indent="0">
              <a:spcBef>
                <a:spcPts val="0"/>
              </a:spcBef>
              <a:buNone/>
            </a:pPr>
            <a:r>
              <a:rPr lang="en-US" dirty="0" smtClean="0">
                <a:solidFill>
                  <a:srgbClr val="FFCC00"/>
                </a:solidFill>
              </a:rPr>
              <a:t>heard outside this Hall. </a:t>
            </a:r>
          </a:p>
          <a:p>
            <a:pPr marL="0" indent="0">
              <a:spcBef>
                <a:spcPts val="0"/>
              </a:spcBef>
              <a:buNone/>
            </a:pPr>
            <a:endParaRPr lang="en-US" sz="1400" dirty="0" smtClean="0">
              <a:solidFill>
                <a:srgbClr val="FFCC00"/>
              </a:solidFill>
            </a:endParaRPr>
          </a:p>
          <a:p>
            <a:pPr marL="0" indent="0">
              <a:spcBef>
                <a:spcPts val="0"/>
              </a:spcBef>
              <a:buNone/>
            </a:pPr>
            <a:r>
              <a:rPr lang="en-US" dirty="0" smtClean="0">
                <a:solidFill>
                  <a:srgbClr val="FFCC00"/>
                </a:solidFill>
              </a:rPr>
              <a:t>Do </a:t>
            </a:r>
            <a:r>
              <a:rPr lang="en-US" dirty="0" err="1" smtClean="0">
                <a:solidFill>
                  <a:srgbClr val="FFCC00"/>
                </a:solidFill>
              </a:rPr>
              <a:t>bhajana</a:t>
            </a:r>
            <a:r>
              <a:rPr lang="en-US" dirty="0" smtClean="0">
                <a:solidFill>
                  <a:srgbClr val="FFCC00"/>
                </a:solidFill>
              </a:rPr>
              <a:t> with faith and enthusiasm. Let the whole city shake with the devotion you put into every Name that you sing. The Name promotes comradeship and establishes concord; it stills all storms and grants peace.”</a:t>
            </a:r>
            <a:endParaRPr lang="en-US" b="1" dirty="0" smtClean="0">
              <a:solidFill>
                <a:srgbClr val="FFCC00"/>
              </a:solidFill>
            </a:endParaRPr>
          </a:p>
          <a:p>
            <a:pPr marL="0" indent="0">
              <a:spcBef>
                <a:spcPts val="0"/>
              </a:spcBef>
              <a:buNone/>
            </a:pPr>
            <a:endParaRPr lang="en-US" b="1" dirty="0" smtClean="0">
              <a:solidFill>
                <a:srgbClr val="FFCC00"/>
              </a:solidFill>
            </a:endParaRPr>
          </a:p>
          <a:p>
            <a:pPr marL="0" indent="0" algn="r">
              <a:spcBef>
                <a:spcPts val="0"/>
              </a:spcBef>
              <a:buNone/>
            </a:pPr>
            <a:r>
              <a:rPr lang="en-US" sz="2800" dirty="0" smtClean="0">
                <a:solidFill>
                  <a:srgbClr val="FFCC00"/>
                </a:solidFill>
              </a:rPr>
              <a:t>Divine Discourse: July 10, 1959	</a:t>
            </a: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3"/>
          <p:cNvSpPr/>
          <p:nvPr/>
        </p:nvSpPr>
        <p:spPr>
          <a:xfrm>
            <a:off x="76200" y="1307843"/>
            <a:ext cx="8839200" cy="5016757"/>
          </a:xfrm>
          <a:prstGeom prst="rect">
            <a:avLst/>
          </a:prstGeom>
        </p:spPr>
        <p:txBody>
          <a:bodyPr wrap="square">
            <a:spAutoFit/>
          </a:bodyPr>
          <a:lstStyle/>
          <a:p>
            <a:r>
              <a:rPr lang="en-US" sz="3200" dirty="0" smtClean="0">
                <a:solidFill>
                  <a:srgbClr val="FFCC00"/>
                </a:solidFill>
              </a:rPr>
              <a:t>“Realize that there is nothing </a:t>
            </a:r>
          </a:p>
          <a:p>
            <a:r>
              <a:rPr lang="en-US" sz="3200" dirty="0" smtClean="0">
                <a:solidFill>
                  <a:srgbClr val="FFCC00"/>
                </a:solidFill>
              </a:rPr>
              <a:t>greater than bhajan. What bliss </a:t>
            </a:r>
          </a:p>
          <a:p>
            <a:r>
              <a:rPr lang="en-US" sz="3200" dirty="0" smtClean="0">
                <a:solidFill>
                  <a:srgbClr val="FFCC00"/>
                </a:solidFill>
              </a:rPr>
              <a:t>is there in bhajans! </a:t>
            </a:r>
          </a:p>
          <a:p>
            <a:endParaRPr lang="en-US" sz="3200" dirty="0" smtClean="0">
              <a:solidFill>
                <a:srgbClr val="FFCC00"/>
              </a:solidFill>
            </a:endParaRPr>
          </a:p>
          <a:p>
            <a:r>
              <a:rPr lang="en-US" sz="3200" dirty="0" smtClean="0">
                <a:solidFill>
                  <a:srgbClr val="FFCC00"/>
                </a:solidFill>
              </a:rPr>
              <a:t>What a demonstration of oneness is it when a myriad throats join in uttering the name of God! The vibrations emanating from them make the heart vibrant.”</a:t>
            </a:r>
          </a:p>
          <a:p>
            <a:endParaRPr lang="en-US" sz="3200" dirty="0" smtClean="0">
              <a:solidFill>
                <a:srgbClr val="FFCC00"/>
              </a:solidFill>
            </a:endParaRPr>
          </a:p>
          <a:p>
            <a:pPr algn="r"/>
            <a:r>
              <a:rPr lang="en-US" sz="2800" dirty="0" smtClean="0">
                <a:solidFill>
                  <a:srgbClr val="FFCC00"/>
                </a:solidFill>
              </a:rPr>
              <a:t>Divine Discourse: October 11, 1994</a:t>
            </a:r>
            <a:endParaRPr lang="en-US" sz="2800" dirty="0">
              <a:solidFill>
                <a:srgbClr val="FFCC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219200"/>
            <a:ext cx="8915400" cy="4525963"/>
          </a:xfrm>
        </p:spPr>
        <p:txBody>
          <a:bodyPr/>
          <a:lstStyle/>
          <a:p>
            <a:pPr marL="0" indent="0">
              <a:spcBef>
                <a:spcPts val="0"/>
              </a:spcBef>
              <a:buNone/>
            </a:pPr>
            <a:r>
              <a:rPr lang="en-US" dirty="0" smtClean="0">
                <a:solidFill>
                  <a:srgbClr val="FFCC00"/>
                </a:solidFill>
              </a:rPr>
              <a:t>“Community bhajans should not </a:t>
            </a:r>
          </a:p>
          <a:p>
            <a:pPr marL="0" indent="0">
              <a:spcBef>
                <a:spcPts val="0"/>
              </a:spcBef>
              <a:buNone/>
            </a:pPr>
            <a:r>
              <a:rPr lang="en-US" dirty="0" smtClean="0">
                <a:solidFill>
                  <a:srgbClr val="FFCC00"/>
                </a:solidFill>
              </a:rPr>
              <a:t>be treated as a pastime. When </a:t>
            </a:r>
          </a:p>
          <a:p>
            <a:pPr marL="0" indent="0">
              <a:spcBef>
                <a:spcPts val="0"/>
              </a:spcBef>
              <a:buNone/>
            </a:pPr>
            <a:r>
              <a:rPr lang="en-US" dirty="0" smtClean="0">
                <a:solidFill>
                  <a:srgbClr val="FFCC00"/>
                </a:solidFill>
              </a:rPr>
              <a:t>thousands of persons join in </a:t>
            </a:r>
          </a:p>
          <a:p>
            <a:pPr marL="0" indent="0">
              <a:spcBef>
                <a:spcPts val="0"/>
              </a:spcBef>
              <a:buNone/>
            </a:pPr>
            <a:r>
              <a:rPr lang="en-US" dirty="0" smtClean="0">
                <a:solidFill>
                  <a:srgbClr val="FFCC00"/>
                </a:solidFill>
              </a:rPr>
              <a:t>singing bhajans, they should be </a:t>
            </a:r>
          </a:p>
          <a:p>
            <a:pPr marL="0" indent="0">
              <a:spcBef>
                <a:spcPts val="0"/>
              </a:spcBef>
              <a:buNone/>
            </a:pPr>
            <a:r>
              <a:rPr lang="en-US" dirty="0" smtClean="0">
                <a:solidFill>
                  <a:srgbClr val="FFCC00"/>
                </a:solidFill>
              </a:rPr>
              <a:t>fully absorbed in the devotional </a:t>
            </a:r>
          </a:p>
          <a:p>
            <a:pPr marL="0" indent="0">
              <a:spcBef>
                <a:spcPts val="0"/>
              </a:spcBef>
              <a:buNone/>
            </a:pPr>
            <a:r>
              <a:rPr lang="en-US" dirty="0" smtClean="0">
                <a:solidFill>
                  <a:srgbClr val="FFCC00"/>
                </a:solidFill>
              </a:rPr>
              <a:t>process and the ecstasy of that experience.”</a:t>
            </a:r>
          </a:p>
          <a:p>
            <a:pPr marL="0" indent="0">
              <a:spcBef>
                <a:spcPts val="0"/>
              </a:spcBef>
              <a:buNone/>
            </a:pPr>
            <a:endParaRPr lang="en-US" i="1" dirty="0" smtClean="0">
              <a:solidFill>
                <a:srgbClr val="FFCC00"/>
              </a:solidFill>
            </a:endParaRPr>
          </a:p>
          <a:p>
            <a:pPr marL="0" indent="0" algn="r">
              <a:spcBef>
                <a:spcPts val="0"/>
              </a:spcBef>
              <a:buNone/>
            </a:pPr>
            <a:r>
              <a:rPr lang="en-US" sz="2800" dirty="0" smtClean="0">
                <a:solidFill>
                  <a:srgbClr val="FFCC00"/>
                </a:solidFill>
              </a:rPr>
              <a:t>Divine Discourse: November 8, 1996</a:t>
            </a:r>
            <a:endParaRPr lang="en-US" sz="2800" dirty="0">
              <a:solidFill>
                <a:srgbClr val="FFCC0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1407</TotalTime>
  <Words>1293</Words>
  <Application>Microsoft Macintosh PowerPoint</Application>
  <PresentationFormat>On-screen Show (4:3)</PresentationFormat>
  <Paragraphs>156</Paragraphs>
  <Slides>18</Slides>
  <Notes>2</Notes>
  <HiddenSlides>0</HiddenSlides>
  <MMClips>0</MMClips>
  <ScaleCrop>false</ScaleCrop>
  <HeadingPairs>
    <vt:vector size="4" baseType="variant">
      <vt:variant>
        <vt:lpstr>Design Template</vt:lpstr>
      </vt:variant>
      <vt:variant>
        <vt:i4>1</vt:i4>
      </vt:variant>
      <vt:variant>
        <vt:lpstr>Slide Titles</vt:lpstr>
      </vt:variant>
      <vt:variant>
        <vt:i4>18</vt:i4>
      </vt:variant>
    </vt:vector>
  </HeadingPairs>
  <TitlesOfParts>
    <vt:vector size="19"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Prema Rao</cp:lastModifiedBy>
  <cp:revision>29</cp:revision>
  <dcterms:created xsi:type="dcterms:W3CDTF">2015-05-07T20:38:47Z</dcterms:created>
  <dcterms:modified xsi:type="dcterms:W3CDTF">2015-05-07T20:50:02Z</dcterms:modified>
</cp:coreProperties>
</file>